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Regular"/>
      <p:regular r:id="rId23"/>
    </p:embeddedFont>
    <p:embeddedFont>
      <p:font typeface="Pretendard Light"/>
      <p:regular r:id="rId24"/>
    </p:embeddedFont>
    <p:embeddedFont>
      <p:font typeface="Pretendard Medium"/>
      <p:bold r:id="rId25"/>
    </p:embeddedFont>
    <p:embeddedFont>
      <p:font typeface="KoPubWorldDotum_Pro Bold"/>
      <p:bold r:id="rId26"/>
    </p:embeddedFont>
    <p:embeddedFont>
      <p:font typeface="Pretendard SemiBold"/>
      <p:bold r:id="rId27"/>
    </p:embeddedFont>
    <p:embeddedFont>
      <p:font typeface="Pretendard Bold"/>
      <p:bold r:id="rId28"/>
    </p:embeddedFont>
    <p:embeddedFont>
      <p:font typeface="Noto Sans JP Bold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8.png"/><Relationship Id="rId6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9.png"/><Relationship Id="rId6" Type="http://schemas.openxmlformats.org/officeDocument/2006/relationships/image" Target="../media/image12.png"/><Relationship Id="rId7" Type="http://schemas.openxmlformats.org/officeDocument/2006/relationships/image" Target="../media/image4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0"/>
            <a:ext cx="183134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3644900"/>
            <a:ext cx="9575800" cy="2286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626100" y="6184900"/>
            <a:ext cx="7048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100" b="true" i="false" u="none" strike="noStrike" spc="-200">
                <a:solidFill>
                  <a:srgbClr val="A4A0F9"/>
                </a:solidFill>
                <a:latin typeface="Pretendard Regular"/>
              </a:rPr>
              <a:t>Computer Vision Seminar | 2025. 07. 11(</a:t>
            </a:r>
            <a:r>
              <a:rPr lang="ko-KR" sz="3100" b="true" i="false" u="none" strike="noStrike" spc="-200">
                <a:solidFill>
                  <a:srgbClr val="A4A0F9"/>
                </a:solidFill>
                <a:ea typeface="Pretendard Regular"/>
              </a:rPr>
              <a:t>금</a:t>
            </a:r>
            <a:r>
              <a:rPr lang="en-US" sz="3100" b="true" i="false" u="none" strike="noStrike" spc="-200">
                <a:solidFill>
                  <a:srgbClr val="A4A0F9"/>
                </a:solidFill>
                <a:latin typeface="Pretendard Regular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416300"/>
            <a:ext cx="1511300" cy="723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90000" y="35179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73700" y="4368800"/>
            <a:ext cx="7632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334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5753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문제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인사이트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도출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해결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방법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문제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62200" y="3340100"/>
            <a:ext cx="7696200" cy="505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89900" y="5892800"/>
            <a:ext cx="49911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4343400"/>
            <a:ext cx="65532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33700" y="4813300"/>
            <a:ext cx="65913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문제 발생 배경 및 원인 분석:</a:t>
            </a:r>
          </a:p>
          <a:p/>
          <a:p>
            <a:r>
              <a:t>초기에는 단순한 CNN 모델과 기본적인 데이터 전처리만으로 문서 분류를 시도했습니다. </a:t>
            </a:r>
          </a:p>
          <a:p>
            <a:r>
              <a:t>하지만 17개 클래스의 다양한 문서 타입을 구분하는 것은 예상보다 어려웠습니다.</a:t>
            </a:r>
          </a:p>
          <a:p/>
          <a:p>
            <a:r>
              <a:t>주요 문제점:</a:t>
            </a:r>
          </a:p>
          <a:p>
            <a:r>
              <a:t>1. 클래스 불균형: 일부 클래스는 100장, 일부는 50장 미만으로 데이터 불균형 존재</a:t>
            </a:r>
          </a:p>
          <a:p>
            <a:r>
              <a:t>2. 이미지 품질 차이: 훈련 데이터와 테스트 데이터 간 밝기, 회전 상태 차이 존재  </a:t>
            </a:r>
          </a:p>
          <a:p>
            <a:r>
              <a:t>3. 모델 선택 문제: 기본 ResNet 모델로는 세밀한 문서 특징 추출에 한계</a:t>
            </a:r>
          </a:p>
          <a:p>
            <a:r>
              <a:t>4. 검증 전략 부재: 단순 홀드아웃 방식으로는 안정적인 성능 평가 어려움</a:t>
            </a:r>
          </a:p>
          <a:p/>
          <a:p>
            <a:r>
              <a:t>원인 분석:</a:t>
            </a:r>
          </a:p>
          <a:p>
            <a:r>
              <a:t>- 문서 이미지의 복잡성과 클래스 간 유사성을 과소평가</a:t>
            </a:r>
          </a:p>
          <a:p>
            <a:r>
              <a:t>- 실제 업무 환경의 다양한 문서 상태(회전, 스캔 품질 등)를 충분히 고려하지 못함</a:t>
            </a:r>
          </a:p>
          <a:p>
            <a:r>
              <a:t>- 모델 성능 향상을 위한 고급 기법들의 필요성 인식 부족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70200" y="3670300"/>
            <a:ext cx="558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01.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문제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발생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배경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및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원인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분석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0" y="4140200"/>
            <a:ext cx="4749800" cy="4241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176000" y="3683000"/>
            <a:ext cx="4673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431800"/>
            <a:ext cx="1981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862300" y="508000"/>
            <a:ext cx="1638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9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핵심 인사이트 도출:</a:t>
            </a:r>
          </a:p>
          <a:p/>
          <a:p>
            <a:r>
              <a:t>1. 모델 아키텍처 인사이트:</a:t>
            </a:r>
          </a:p>
          <a:p>
            <a:r>
              <a:t>   - EfficientNet 계열 모델이 문서 분류에 매우 효과적</a:t>
            </a:r>
          </a:p>
          <a:p>
            <a:r>
              <a:t>   - 특히 EfficientNetV2-XL이 복잡한 문서 패턴 인식에 우수한 성능</a:t>
            </a:r>
          </a:p>
          <a:p>
            <a:r>
              <a:t>   - 사전 훈련된 가중치 활용으로 적은 데이터로도 높은 성능 달성</a:t>
            </a:r>
          </a:p>
          <a:p/>
          <a:p>
            <a:r>
              <a:t>2. 데이터 전처리 인사이트:</a:t>
            </a:r>
          </a:p>
          <a:p>
            <a:r>
              <a:t>   - 훈련 데이터와 테스트 데이터 간 분포 차이 해결이 핵심</a:t>
            </a:r>
          </a:p>
          <a:p>
            <a:r>
              <a:t>   - 밝기 보정, 회전 보정이 성능 향상에 크게 기여</a:t>
            </a:r>
          </a:p>
          <a:p>
            <a:r>
              <a:t>   - 클래스별 특성에 맞는 차별화된 전처리 전략 필요</a:t>
            </a:r>
          </a:p>
          <a:p/>
          <a:p>
            <a:r>
              <a:t>3. 검증 전략 인사이트:</a:t>
            </a:r>
          </a:p>
          <a:p>
            <a:r>
              <a:t>   - K-Fold 교차검증이 안정적인 모델 성능 평가에 필수</a:t>
            </a:r>
          </a:p>
          <a:p>
            <a:r>
              <a:t>   - 다양한 시드와 폴드 조합으로 모델 신뢰성 크게 향상</a:t>
            </a:r>
          </a:p>
          <a:p>
            <a:r>
              <a:t>   - TTA(Test Time Augmentation) 기법이 최종 성능 개선에 효과적</a:t>
            </a:r>
          </a:p>
          <a:p/>
          <a:p>
            <a:r>
              <a:t>4. 앙상블 인사이트:</a:t>
            </a:r>
          </a:p>
          <a:p>
            <a:r>
              <a:t>   - 단일 모델 대비 앙상블 모델의 성능 향상 효과 확인</a:t>
            </a:r>
          </a:p>
          <a:p>
            <a:r>
              <a:t>   - 다양한 초기화와 폴드 조합으로 모델 다양성 확보 중요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67500"/>
            <a:ext cx="294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34600" y="6667500"/>
            <a:ext cx="28702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927600"/>
            <a:ext cx="143002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415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02.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인사이트</a:t>
            </a: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도출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2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핵심 인사이트 도출:</a:t>
            </a:r>
          </a:p>
          <a:p/>
          <a:p>
            <a:r>
              <a:t>1. 모델 아키텍처 인사이트:</a:t>
            </a:r>
          </a:p>
          <a:p>
            <a:r>
              <a:t>   - EfficientNet 계열 모델이 문서 분류에 매우 효과적</a:t>
            </a:r>
          </a:p>
          <a:p>
            <a:r>
              <a:t>   - 특히 EfficientNetV2-XL이 복잡한 문서 패턴 인식에 우수한 성능</a:t>
            </a:r>
          </a:p>
          <a:p>
            <a:r>
              <a:t>   - 사전 훈련된 가중치 활용으로 적은 데이터로도 높은 성능 달성</a:t>
            </a:r>
          </a:p>
          <a:p/>
          <a:p>
            <a:r>
              <a:t>2. 데이터 전처리 인사이트:</a:t>
            </a:r>
          </a:p>
          <a:p>
            <a:r>
              <a:t>   - 훈련 데이터와 테스트 데이터 간 분포 차이 해결이 핵심</a:t>
            </a:r>
          </a:p>
          <a:p>
            <a:r>
              <a:t>   - 밝기 보정, 회전 보정이 성능 향상에 크게 기여</a:t>
            </a:r>
          </a:p>
          <a:p>
            <a:r>
              <a:t>   - 클래스별 특성에 맞는 차별화된 전처리 전략 필요</a:t>
            </a:r>
          </a:p>
          <a:p/>
          <a:p>
            <a:r>
              <a:t>3. 검증 전략 인사이트:</a:t>
            </a:r>
          </a:p>
          <a:p>
            <a:r>
              <a:t>   - K-Fold 교차검증이 안정적인 모델 성능 평가에 필수</a:t>
            </a:r>
          </a:p>
          <a:p>
            <a:r>
              <a:t>   - 다양한 시드와 폴드 조합으로 모델 신뢰성 크게 향상</a:t>
            </a:r>
          </a:p>
          <a:p>
            <a:r>
              <a:t>   - TTA(Test Time Augmentation) 기법이 최종 성능 개선에 효과적</a:t>
            </a:r>
          </a:p>
          <a:p/>
          <a:p>
            <a:r>
              <a:t>4. 앙상블 인사이트:</a:t>
            </a:r>
          </a:p>
          <a:p>
            <a:r>
              <a:t>   - 단일 모델 대비 앙상블 모델의 성능 향상 효과 확인</a:t>
            </a:r>
          </a:p>
          <a:p>
            <a:r>
              <a:t>   - 다양한 초기화와 폴드 조합으로 모델 다양성 확보 중요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100" y="54483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핵심 인사이트 도출:</a:t>
            </a:r>
          </a:p>
          <a:p/>
          <a:p>
            <a:r>
              <a:t>1. 모델 아키텍처 인사이트:</a:t>
            </a:r>
          </a:p>
          <a:p>
            <a:r>
              <a:t>   - EfficientNet 계열 모델이 문서 분류에 매우 효과적</a:t>
            </a:r>
          </a:p>
          <a:p>
            <a:r>
              <a:t>   - 특히 EfficientNetV2-XL이 복잡한 문서 패턴 인식에 우수한 성능</a:t>
            </a:r>
          </a:p>
          <a:p>
            <a:r>
              <a:t>   - 사전 훈련된 가중치 활용으로 적은 데이터로도 높은 성능 달성</a:t>
            </a:r>
          </a:p>
          <a:p/>
          <a:p>
            <a:r>
              <a:t>2. 데이터 전처리 인사이트:</a:t>
            </a:r>
          </a:p>
          <a:p>
            <a:r>
              <a:t>   - 훈련 데이터와 테스트 데이터 간 분포 차이 해결이 핵심</a:t>
            </a:r>
          </a:p>
          <a:p>
            <a:r>
              <a:t>   - 밝기 보정, 회전 보정이 성능 향상에 크게 기여</a:t>
            </a:r>
          </a:p>
          <a:p>
            <a:r>
              <a:t>   - 클래스별 특성에 맞는 차별화된 전처리 전략 필요</a:t>
            </a:r>
          </a:p>
          <a:p/>
          <a:p>
            <a:r>
              <a:t>3. 검증 전략 인사이트:</a:t>
            </a:r>
          </a:p>
          <a:p>
            <a:r>
              <a:t>   - K-Fold 교차검증이 안정적인 모델 성능 평가에 필수</a:t>
            </a:r>
          </a:p>
          <a:p>
            <a:r>
              <a:t>   - 다양한 시드와 폴드 조합으로 모델 신뢰성 크게 향상</a:t>
            </a:r>
          </a:p>
          <a:p>
            <a:r>
              <a:t>   - TTA(Test Time Augmentation) 기법이 최종 성능 개선에 효과적</a:t>
            </a:r>
          </a:p>
          <a:p/>
          <a:p>
            <a:r>
              <a:t>4. 앙상블 인사이트:</a:t>
            </a:r>
          </a:p>
          <a:p>
            <a:r>
              <a:t>   - 단일 모델 대비 앙상블 모델의 성능 향상 효과 확인</a:t>
            </a:r>
          </a:p>
          <a:p>
            <a:r>
              <a:t>   - 다양한 초기화와 폴드 조합으로 모델 다양성 확보 중요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9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구체적 해결방법:</a:t>
            </a:r>
          </a:p>
          <a:p/>
          <a:p>
            <a:r>
              <a:t>1. 고급 모델 아키텍처 도입:</a:t>
            </a:r>
          </a:p>
          <a:p>
            <a:r>
              <a:t>   - EfficientNetV2-XL 모델로 업그레이드</a:t>
            </a:r>
          </a:p>
          <a:p>
            <a:r>
              <a:t>   - 이미지 해상도를 320×320에서 480×480으로 증가</a:t>
            </a:r>
          </a:p>
          <a:p>
            <a:r>
              <a:t>   - 배치 크기를 16으로 조정하여 메모리 효율성 확보</a:t>
            </a:r>
          </a:p>
          <a:p/>
          <a:p>
            <a:r>
              <a:t>2. 체계적인 데이터 전처리:</a:t>
            </a:r>
          </a:p>
          <a:p>
            <a:r>
              <a:t>   - 클래스별 밝기 분포 분석 후 적응형 밝기 보정 적용</a:t>
            </a:r>
          </a:p>
          <a:p>
            <a:r>
              <a:t>   - 회전 각도 자동 탐지 및 보정 알고리즘 구현</a:t>
            </a:r>
          </a:p>
          <a:p>
            <a:r>
              <a:t>   - 배경 정규화 및 노이즈 제거로 문서 품질 개선</a:t>
            </a:r>
          </a:p>
          <a:p/>
          <a:p>
            <a:r>
              <a:t>3. 견고한 검증 전략:</a:t>
            </a:r>
          </a:p>
          <a:p>
            <a:r>
              <a:t>   - 5-Fold 교차검증으로 모델 안정성 확보</a:t>
            </a:r>
          </a:p>
          <a:p>
            <a:r>
              <a:t>   - 다중 시드(42, 123) 실험으로 결과 신뢰성 향상</a:t>
            </a:r>
          </a:p>
          <a:p>
            <a:r>
              <a:t>   - 조기 종료 기법으로 과적합 방지</a:t>
            </a:r>
          </a:p>
          <a:p/>
          <a:p>
            <a:r>
              <a:t>4. 고급 성능 향상 기법:</a:t>
            </a:r>
          </a:p>
          <a:p>
            <a:r>
              <a:t>   - TTA 기법 적용 (원본, 좌우 반전, 회전, 밝기 조정)</a:t>
            </a:r>
          </a:p>
          <a:p>
            <a:r>
              <a:t>   - 10개 모델 앙상블로 최종 성능 극대화</a:t>
            </a:r>
          </a:p>
          <a:p>
            <a:r>
              <a:t>   - 클래스 가중치 조정으로 불균형 문제 해결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04000"/>
            <a:ext cx="294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274300" y="6642100"/>
            <a:ext cx="28702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927600"/>
            <a:ext cx="41148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415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03.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해결방법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3900" y="5422900"/>
            <a:ext cx="41529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최종 결과:</a:t>
            </a:r>
          </a:p>
          <a:p/>
          <a:p>
            <a:r>
              <a:t>성능 지표:</a:t>
            </a:r>
          </a:p>
          <a:p>
            <a:r>
              <a:t>- F1 Score: 0.93+ (초기 목표 0.90 대비 초과 달성)</a:t>
            </a:r>
          </a:p>
          <a:p>
            <a:r>
              <a:t>- Accuracy: 0.93+ (17개 클래스 모든 문서 타입 높은 정확도)</a:t>
            </a:r>
          </a:p>
          <a:p>
            <a:r>
              <a:t>- 검증 성능의 안정성 확보 (표준편차 0.02 이하)</a:t>
            </a:r>
          </a:p>
          <a:p/>
          <a:p>
            <a:r>
              <a:t>기술적 성과:</a:t>
            </a:r>
          </a:p>
          <a:p>
            <a:r>
              <a:t>- 단일 모델 대비 앙상블 모델 성능 15% 향상</a:t>
            </a:r>
          </a:p>
          <a:p>
            <a:r>
              <a:t>- 데이터 전처리 최적화로 모델 수렴 속도 2배 개선</a:t>
            </a:r>
          </a:p>
          <a:p>
            <a:r>
              <a:t>- K-Fold 교차검증으로 과적합 위험 최소화</a:t>
            </a:r>
          </a:p>
          <a:p/>
          <a:p>
            <a:r>
              <a:t>이 경험을 통해 문서 분류 작업에서 모델 선택, 데이터 전처리, 검증 전략의 중요성을 </a:t>
            </a:r>
          </a:p>
          <a:p>
            <a:r>
              <a:t>깊이 이해하게 되었으며, 실제 업무 환경에서 활용 가능한 견고한 AI 모델 개발 </a:t>
            </a:r>
          </a:p>
          <a:p>
            <a:r>
              <a:t>역량을 확보했습니다.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97700" y="4927600"/>
            <a:ext cx="41148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9596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15800" y="4419600"/>
            <a:ext cx="4216400" cy="3759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103100" y="3886200"/>
            <a:ext cx="4254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22606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78200"/>
            <a:ext cx="1511300" cy="73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77300" y="34798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900" y="4483100"/>
            <a:ext cx="7632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우리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팀의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달성도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느낀점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향후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계획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9601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회고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4076700" y="33909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목표 달성도 평가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89400" y="3937000"/>
            <a:ext cx="1200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초기 목표 F1 Score 0.90 → 실제 달성 F1 Score 0.93+ (목표 초과 달성)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3581400"/>
            <a:ext cx="1473200" cy="495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438400" y="36322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4600" y="8051800"/>
            <a:ext cx="900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첫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번째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경진대회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진행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소감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및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앞으로의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계획에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대해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정리해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작성해주세요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. 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4076700" y="49657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팀의 강점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89400" y="5511800"/>
            <a:ext cx="1200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초기 목표 F1 Score 0.90 → 실제 달성 F1 Score 0.93+ (목표 초과 달성)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5143500"/>
            <a:ext cx="1473200" cy="495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438400" y="52070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2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4076700" y="65405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개선점 및 향후 계획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89400" y="6972300"/>
            <a:ext cx="12001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초기 목표 F1 Score 0.90 → 실제 달성 F1 Score 0.93+ (목표 초과 달성)</a:t>
            </a:r>
          </a:p>
          <a:p>
            <a:r>
              <a:t>향후 계획 : 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6718300"/>
            <a:ext cx="1473200" cy="495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438400" y="6781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3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팀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회고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7835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소감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72700" y="4025900"/>
            <a:ext cx="54864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58400" y="30988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문국현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4400" y="31623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팀장으로서 전체 프로젝트를 총괄하며 EfficientNet 모델 최적화와 앙상블 기법을 성공적으로 적용했습니다. 앞으로는 더 복잡한 Computer Vision 태스크에 도전하여 기술 전문성을 높이고, 실제 산업 현장에서 활용 가능한 AI 솔루션 개발 역량을 키워나가겠습니다.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느낀점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4330700"/>
            <a:ext cx="6515100" cy="3759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98600" y="3797300"/>
            <a:ext cx="655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그룹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사진을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98100" y="5207000"/>
            <a:ext cx="5486400" cy="38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083800" y="42799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류지헌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99800" y="43307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다양한 EfficientNet 모델 실험과 하이퍼파라미터 최적화를 통해 모델 성능을 극대화하는 과정에서 많은 것을 배웠습니다. 특히 K-Fold 교차검증과 TTA 기법의 중요성을 깊이 깨달았습니다. 앞으로는 AutoML과 Neural Architecture Search 분야를 더 깊이 연구하여 자동화된 모델 최적화 기술을 개발하고 싶습니다.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10800" y="6375400"/>
            <a:ext cx="5486400" cy="38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096500" y="54483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이승현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99800" y="54991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상세한 EDA를 통해 데이터의 특성을 파악하고 효과적인 전처리 전략을 수립하는 과정이 매우 의미 있었습니다. 클래스 불균형 문제와 이미지 품질 차이를 해결하는 방법을 실제로 적용해볼 수 있어서 좋았습니다. 앞으로는 더 복잡한 데이터 분석 도구와 시각화 기법을 익혀서 데이터 사이언티스트로서의 역량을 확장하고 싶습니다.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48900" y="7543800"/>
            <a:ext cx="5486400" cy="38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134600" y="66167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정재훈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37900" y="66675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모델 검증과 성능 분석을 담당하며 다양한 평가 지표와 교차검증 기법의 중요성을 배웠습니다. 특히 F1 Score와 Accuracy의 차이를 이해하고 적절한 평가 전략을 수립하는 경험이 값졌습니다. 앞으로는 MLOps와 모델 모니터링 분야를 더 깊이 공부하여 프로덕션 환경에서의 모델 운영 전문가가 되고 싶습니다.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48900" y="8724900"/>
            <a:ext cx="5486400" cy="38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121900" y="77978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37900" y="78613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모델 검증과 성능 분석을 담당하며 다양한 평가 지표와 교차검증 기법의 중요성을 배웠습니다. 특히 F1 Score와 Accuracy의 차이를 이해하고 적절한 평가 전략을 수립하는 경험이 값졌습니다. 앞으로는 MLOps와 모델 모니터링 분야를 더 깊이 공부하여 프로덕션 환경에서의 모델 운영 전문가가 되고 싶습니다.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1100" y="3594100"/>
            <a:ext cx="70104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7300" b="false" i="false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false" i="false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0500" y="177800"/>
            <a:ext cx="3822700" cy="393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1100" y="3136900"/>
            <a:ext cx="6883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36800" y="2679700"/>
            <a:ext cx="13614400" cy="4927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679700" y="3175000"/>
            <a:ext cx="1511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true" i="false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92400" y="5118100"/>
            <a:ext cx="38481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5130800" y="3187700"/>
            <a:ext cx="2971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0800" y="42418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30800" y="52959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30800" y="63373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false" i="false" u="none" strike="noStrike">
                <a:solidFill>
                  <a:srgbClr val="F8FFFF"/>
                </a:solidFill>
                <a:ea typeface="Pretendard Medium"/>
              </a:rPr>
              <a:t>회고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" y="9753600"/>
            <a:ext cx="3822700" cy="393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65500"/>
            <a:ext cx="15113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92700" y="4483100"/>
            <a:ext cx="8166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팀장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/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팀원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소개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협업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방식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7300" y="34671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57300" y="1943100"/>
            <a:ext cx="1174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4400" b="false" i="true" u="none" strike="noStrike" spc="-100">
                <a:solidFill>
                  <a:srgbClr val="FC5230"/>
                </a:solidFill>
                <a:latin typeface="Pretendard SemiBold"/>
              </a:rPr>
              <a:t>* 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[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AigoRhythm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] 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팀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각오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입력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3708400"/>
            <a:ext cx="2286000" cy="2247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26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팀장</a:t>
            </a:r>
          </a:p>
          <a:p>
            <a:r>
              <a:t>문국현</a:t>
            </a:r>
          </a:p>
          <a:p>
            <a:r>
              <a:t>Computer Vision / AI</a:t>
            </a:r>
          </a:p>
          <a:p>
            <a:r>
              <a:t>모델링 총괄, 전체 프로젝트 관리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05300" y="3708400"/>
            <a:ext cx="2286000" cy="224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973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팀원</a:t>
            </a:r>
          </a:p>
          <a:p>
            <a:r>
              <a:t>류지헌</a:t>
            </a:r>
          </a:p>
          <a:p>
            <a:r>
              <a:t>Machine Learning / Deep Learning</a:t>
            </a:r>
          </a:p>
          <a:p>
            <a:r>
              <a:t>모델 실험 및 최적화, 하이퍼파라미터 튜닝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54900" y="3708400"/>
            <a:ext cx="2286000" cy="224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9469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팀원</a:t>
            </a:r>
          </a:p>
          <a:p>
            <a:r>
              <a:t>이승현</a:t>
            </a:r>
          </a:p>
          <a:p>
            <a:r>
              <a:t>Data Science / EDA</a:t>
            </a:r>
          </a:p>
          <a:p>
            <a:r>
              <a:t>EDA 및 데이터 전처리, 데이터 시각화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06100" y="3721100"/>
            <a:ext cx="2286000" cy="2247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98100" y="66294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팀원</a:t>
            </a:r>
          </a:p>
          <a:p>
            <a:r>
              <a:t>정재훈</a:t>
            </a:r>
          </a:p>
          <a:p>
            <a:r>
              <a:t>Model Validation / Analysis</a:t>
            </a:r>
          </a:p>
          <a:p>
            <a:r>
              <a:t>모델 검증 및 성능 분석, 결과 해석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46200" y="3721100"/>
            <a:ext cx="2286000" cy="2247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538200" y="66294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팀원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팀원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팀원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협업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방식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441700"/>
            <a:ext cx="11214100" cy="570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46200" y="4254500"/>
            <a:ext cx="10452100" cy="406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경진대회 진행 방식 및 협업 내용:</a:t>
            </a:r>
          </a:p>
          <a:p/>
          <a:p>
            <a:r>
              <a:t>협업 마인드셋: </a:t>
            </a:r>
          </a:p>
          <a:p>
            <a:r>
              <a:t>- 개방적 소통: 모르는 부분은 즉시 팀원들과 공유하고 함께 해결</a:t>
            </a:r>
          </a:p>
          <a:p>
            <a:r>
              <a:t>- 상호 지원: 작업 완료한 팀원은 다른 팀원의 진행 상황을 체크하고 도움 제공</a:t>
            </a:r>
          </a:p>
          <a:p>
            <a:r>
              <a:t>- 투명한 진행: 모든 실험과 결과를 공유하여 팀 전체가 학습할 수 있도록 함</a:t>
            </a:r>
          </a:p>
          <a:p/>
          <a:p>
            <a:r>
              <a:t>협업 진행 방식:</a:t>
            </a:r>
          </a:p>
          <a:p>
            <a:r>
              <a:t>- 주 3회 정기 미팅 (1시간씩)으로 진행 상황 공유 및 이슈 논의</a:t>
            </a:r>
          </a:p>
          <a:p>
            <a:r>
              <a:t>- GitHub를 통한 코드 공유 및 버전 관리</a:t>
            </a:r>
          </a:p>
          <a:p>
            <a:r>
              <a:t>- WandB를 활용한 실험 결과 공유 및 모니터링</a:t>
            </a:r>
          </a:p>
          <a:p>
            <a:r>
              <a:t>- 슬랙을 통한 실시간 소통 및 질문 해결</a:t>
            </a:r>
          </a:p>
          <a:p/>
          <a:p>
            <a:r>
              <a:t>협업 과정에서 발생한 문제점:</a:t>
            </a:r>
          </a:p>
          <a:p>
            <a:r>
              <a:t>- 모델 성능 개선 방향에 대한 의견 차이 발생</a:t>
            </a:r>
          </a:p>
          <a:p>
            <a:r>
              <a:t>- 데이터 전처리 방법에 대한 다양한 접근법 논의 필요</a:t>
            </a:r>
          </a:p>
          <a:p/>
          <a:p>
            <a:r>
              <a:t>문제 해결 방법:</a:t>
            </a:r>
          </a:p>
          <a:p>
            <a:r>
              <a:t>- 각자 다른 접근법으로 실험 진행 후 결과 비교</a:t>
            </a:r>
          </a:p>
          <a:p>
            <a:r>
              <a:t>- 정량적 평가 지표(F1 Score, Accuracy)를 기준으로 객관적 판단</a:t>
            </a:r>
          </a:p>
          <a:p>
            <a:r>
              <a:t>- 앙상블 기법을 활용하여 서로 다른 모델의 장점을 결합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30200" y="4406900"/>
            <a:ext cx="4305300" cy="4305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04800" y="3911600"/>
            <a:ext cx="4343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협업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방식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65500"/>
            <a:ext cx="1511300" cy="749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77300" y="34671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2700" y="4483100"/>
            <a:ext cx="8166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수립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내용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/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350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목표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수립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6200" y="6540500"/>
            <a:ext cx="6616700" cy="251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소개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배경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Computer Vision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주제에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간단한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소개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기간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2025. 06. 30 ~ 2025. 07.10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/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86900" y="5689600"/>
            <a:ext cx="8051800" cy="62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01400" y="5753100"/>
            <a:ext cx="461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6700" y="6540500"/>
            <a:ext cx="6388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초기 목표:</a:t>
            </a:r>
          </a:p>
          <a:p>
            <a:r>
              <a:t>1. 문서 분류 모델의 기본 성능 달성 (F1 Score 0.85 이상)</a:t>
            </a:r>
          </a:p>
          <a:p>
            <a:r>
              <a:t>2. EfficientNet 계열 모델을 활용한 고성능 모델 개발</a:t>
            </a:r>
          </a:p>
          <a:p>
            <a:r>
              <a:t>3. K-Fold 교차검증을 통한 안정적인 모델 성능 확보</a:t>
            </a:r>
          </a:p>
          <a:p>
            <a:r>
              <a:t>4. 데이터 증강 및 TTA를 활용한 성능 개선</a:t>
            </a:r>
          </a:p>
          <a:p/>
          <a:p>
            <a:r>
              <a:t>최종 목표:</a:t>
            </a:r>
          </a:p>
          <a:p>
            <a:r>
              <a:t>- F1 Score 0.90 이상 달성</a:t>
            </a:r>
          </a:p>
          <a:p>
            <a:r>
              <a:t>- 17개 클래스 모든 문서 타입에 대한 정확한 분류 성능 확보</a:t>
            </a:r>
          </a:p>
          <a:p>
            <a:r>
              <a:t>- 실제 업무 환경에서 활용 가능한 견고한 모델 개발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5689600"/>
            <a:ext cx="8051800" cy="622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552700" y="5778500"/>
            <a:ext cx="461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36700" y="4191000"/>
            <a:ext cx="15201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Document Type Classification |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분류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금융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보험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물류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의료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도메인을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가리지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않고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취급됩니다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대회는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종류의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이미지의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클래스를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예측합니다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43900" y="3390900"/>
            <a:ext cx="1473200" cy="495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356600" y="34544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목표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5689600"/>
            <a:ext cx="183134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내용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내용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13400" y="3962400"/>
            <a:ext cx="3263900" cy="3441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039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상세 EDA 수행 - 클래스 분포, 이미지 해상도, 밝기 분석, 클래스 불균형 문제 파악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96800" y="3949700"/>
            <a:ext cx="3708400" cy="344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55100" y="3962400"/>
            <a:ext cx="3263900" cy="344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0" y="3962400"/>
            <a:ext cx="3263900" cy="3441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76800" y="41783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4254500"/>
            <a:ext cx="190500" cy="177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3622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1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31200" y="41783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07400" y="4254500"/>
            <a:ext cx="190500" cy="1778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8039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2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72900" y="41783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61800" y="4254500"/>
            <a:ext cx="190500" cy="177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2583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22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PyTorch 기반 딥러닝 환경 구축 - timm, albumentations, WandB 등 라이브러리 활용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583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고급 데이터 전처리 - 밝기 보정, 회전 보정, 배경 정규화, 노이즈 제거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00000" y="4419600"/>
            <a:ext cx="312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EfficientNet 계열 모델 실험 - B3, V2-L, V2-XL, V2-RW-M 비교 분석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1900" y="52070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TTA 및 앙상블 기법 적용 - 10개 모델 앙상블로 최고 성능 달성</a:t>
            </a:r>
          </a:p>
          <a:p/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0" y="41783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582900" y="4267200"/>
            <a:ext cx="190500" cy="1778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2700000" y="41656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36100" y="52197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TTA 및 앙상블 기법 적용 - 10개 모델 앙상블로 최고 성능 달성</a:t>
            </a:r>
          </a:p>
          <a:p/>
        </p:txBody>
      </p:sp>
      <p:sp>
        <p:nvSpPr>
          <p:cNvPr name="TextBox 37" id="37"/>
          <p:cNvSpPr txBox="true"/>
          <p:nvPr/>
        </p:nvSpPr>
        <p:spPr>
          <a:xfrm rot="0">
            <a:off x="5981700" y="52070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TTA 및 앙상블 기법 적용 - 10개 모델 앙상블로 최고 성능 달성</a:t>
            </a:r>
          </a:p>
          <a:p/>
        </p:txBody>
      </p:sp>
      <p:sp>
        <p:nvSpPr>
          <p:cNvPr name="TextBox 38" id="38"/>
          <p:cNvSpPr txBox="true"/>
          <p:nvPr/>
        </p:nvSpPr>
        <p:spPr>
          <a:xfrm rot="0">
            <a:off x="12865100" y="52197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* TTA 및 앙상블 기법 적용 - 10개 모델 앙상블로 최고 성능 달성</a:t>
            </a:r>
          </a:p>
          <a:p/>
        </p:txBody>
      </p:sp>
      <p:sp>
        <p:nvSpPr>
          <p:cNvPr name="TextBox 39" id="3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결과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4406900"/>
            <a:ext cx="9842500" cy="4305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62000" y="3937000"/>
            <a:ext cx="9880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9100" y="2717800"/>
            <a:ext cx="1737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r>
              <a:t>주요 성과 및 결과:</a:t>
            </a:r>
          </a:p>
          <a:p/>
          <a:p>
            <a:r>
              <a:t>1. 모델 성능 달성:</a:t>
            </a:r>
          </a:p>
          <a:p>
            <a:r>
              <a:t>   - F1 Score: 0.93+ (목표 0.90 대비 초과 달성)</a:t>
            </a:r>
          </a:p>
          <a:p>
            <a:r>
              <a:t>   - Accuracy: 0.93+ (17개 클래스 모든 문서 타입 높은 정확도)</a:t>
            </a:r>
          </a:p>
          <a:p/>
          <a:p>
            <a:r>
              <a:t>2. 기술적 성과:</a:t>
            </a:r>
          </a:p>
          <a:p>
            <a:r>
              <a:t>   - EfficientNetV2-XL 모델 최적화 완료</a:t>
            </a:r>
          </a:p>
          <a:p>
            <a:r>
              <a:t>   - 5-Fold 교차검증으로 안정적인 성능 확보</a:t>
            </a:r>
          </a:p>
          <a:p>
            <a:r>
              <a:t>   - 10개 모델 앙상블로 최고 성능 달성</a:t>
            </a:r>
          </a:p>
          <a:p/>
          <a:p>
            <a:r>
              <a:t>3. 데이터 처리 성과:</a:t>
            </a:r>
          </a:p>
          <a:p>
            <a:r>
              <a:t>   - 1,570장 훈련 데이터의 클래스 불균형 문제 해결</a:t>
            </a:r>
          </a:p>
          <a:p>
            <a:r>
              <a:t>   - 고급 데이터 증강 기법으로 모델 일반화 성능 향상</a:t>
            </a:r>
          </a:p>
          <a:p>
            <a:r>
              <a:t>   - Test 데이터 3,140장에 대한 안정적인 예측 수행</a:t>
            </a:r>
          </a:p>
          <a:p/>
          <a:p>
            <a:r>
              <a:t>4. 협업 성과:</a:t>
            </a:r>
          </a:p>
          <a:p>
            <a:r>
              <a:t>   - GitHub 기반 체계적인 코드 관리</a:t>
            </a:r>
          </a:p>
          <a:p>
            <a:r>
              <a:t>   - WandB를 통한 실험 추적 및 결과 공유</a:t>
            </a:r>
          </a:p>
          <a:p>
            <a:r>
              <a:t>   - 팀원별 역할 분담을 통한 효율적인 프로젝트 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